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0" name="Shape 9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6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31519" y="110489"/>
            <a:ext cx="13167362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731519" y="1920239"/>
            <a:ext cx="13167362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Text 0"/>
          <p:cNvSpPr txBox="1"/>
          <p:nvPr/>
        </p:nvSpPr>
        <p:spPr>
          <a:xfrm>
            <a:off x="793790" y="2745462"/>
            <a:ext cx="7556422" cy="1385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Bookie: Decentralized Data Marketplace</a:t>
            </a:r>
          </a:p>
        </p:txBody>
      </p:sp>
      <p:sp>
        <p:nvSpPr>
          <p:cNvPr id="94" name="Text 1"/>
          <p:cNvSpPr txBox="1"/>
          <p:nvPr/>
        </p:nvSpPr>
        <p:spPr>
          <a:xfrm>
            <a:off x="793790" y="4503182"/>
            <a:ext cx="4484483" cy="345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21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Reclaim control of your digital identity.</a:t>
            </a:r>
          </a:p>
        </p:txBody>
      </p:sp>
      <p:sp>
        <p:nvSpPr>
          <p:cNvPr id="95" name="Text 2"/>
          <p:cNvSpPr txBox="1"/>
          <p:nvPr/>
        </p:nvSpPr>
        <p:spPr>
          <a:xfrm>
            <a:off x="793790" y="5121235"/>
            <a:ext cx="5344877" cy="345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21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Empowering individuals in the data economy.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0"/>
          <p:cNvSpPr txBox="1"/>
          <p:nvPr/>
        </p:nvSpPr>
        <p:spPr>
          <a:xfrm>
            <a:off x="793789" y="779501"/>
            <a:ext cx="7494564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The Problem &amp; Our Solution</a:t>
            </a:r>
          </a:p>
        </p:txBody>
      </p:sp>
      <p:sp>
        <p:nvSpPr>
          <p:cNvPr id="98" name="Text 1"/>
          <p:cNvSpPr txBox="1"/>
          <p:nvPr/>
        </p:nvSpPr>
        <p:spPr>
          <a:xfrm>
            <a:off x="793789" y="2055256"/>
            <a:ext cx="4157590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The Problem: Data Exploitation</a:t>
            </a:r>
          </a:p>
        </p:txBody>
      </p:sp>
      <p:sp>
        <p:nvSpPr>
          <p:cNvPr id="99" name="Text 2"/>
          <p:cNvSpPr txBox="1"/>
          <p:nvPr/>
        </p:nvSpPr>
        <p:spPr>
          <a:xfrm>
            <a:off x="793789" y="2636401"/>
            <a:ext cx="3736766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Your data is collected, commercialized.</a:t>
            </a:r>
          </a:p>
        </p:txBody>
      </p:sp>
      <p:sp>
        <p:nvSpPr>
          <p:cNvPr id="100" name="Text 3"/>
          <p:cNvSpPr txBox="1"/>
          <p:nvPr/>
        </p:nvSpPr>
        <p:spPr>
          <a:xfrm>
            <a:off x="793789" y="3203376"/>
            <a:ext cx="3212723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Zero control, no privacy, no profit.</a:t>
            </a:r>
          </a:p>
        </p:txBody>
      </p:sp>
      <p:pic>
        <p:nvPicPr>
          <p:cNvPr id="10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3790" y="3821429"/>
            <a:ext cx="6244710" cy="3373518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Text 4"/>
          <p:cNvSpPr txBox="1"/>
          <p:nvPr/>
        </p:nvSpPr>
        <p:spPr>
          <a:xfrm>
            <a:off x="7599520" y="2055256"/>
            <a:ext cx="3939444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The Solution: Bookie's Vision</a:t>
            </a:r>
          </a:p>
        </p:txBody>
      </p:sp>
      <p:sp>
        <p:nvSpPr>
          <p:cNvPr id="103" name="Text 5"/>
          <p:cNvSpPr txBox="1"/>
          <p:nvPr/>
        </p:nvSpPr>
        <p:spPr>
          <a:xfrm>
            <a:off x="7599520" y="2636401"/>
            <a:ext cx="4248684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Privacy-focused, decentralized marketplace.</a:t>
            </a:r>
          </a:p>
        </p:txBody>
      </p:sp>
      <p:sp>
        <p:nvSpPr>
          <p:cNvPr id="104" name="Text 6"/>
          <p:cNvSpPr txBox="1"/>
          <p:nvPr/>
        </p:nvSpPr>
        <p:spPr>
          <a:xfrm>
            <a:off x="7599520" y="3203376"/>
            <a:ext cx="3649161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Full data ownership and monetization.</a:t>
            </a:r>
          </a:p>
        </p:txBody>
      </p:sp>
      <p:pic>
        <p:nvPicPr>
          <p:cNvPr id="105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99520" y="3821429"/>
            <a:ext cx="6244710" cy="33735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32816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Text 0"/>
          <p:cNvSpPr txBox="1"/>
          <p:nvPr/>
        </p:nvSpPr>
        <p:spPr>
          <a:xfrm>
            <a:off x="6770727" y="588385"/>
            <a:ext cx="5684417" cy="437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500"/>
              </a:lnSpc>
              <a:defRPr b="1" sz="28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Key Features: Empowering Users</a:t>
            </a:r>
          </a:p>
        </p:txBody>
      </p:sp>
      <p:pic>
        <p:nvPicPr>
          <p:cNvPr id="109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34200" y="1792417"/>
            <a:ext cx="762000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Text 1"/>
          <p:cNvSpPr txBox="1"/>
          <p:nvPr/>
        </p:nvSpPr>
        <p:spPr>
          <a:xfrm>
            <a:off x="6972724" y="2659253"/>
            <a:ext cx="1385083" cy="225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700"/>
              </a:lnSpc>
              <a:defRPr b="1">
                <a:solidFill>
                  <a:srgbClr val="4A4A45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Privacy First</a:t>
            </a:r>
          </a:p>
        </p:txBody>
      </p:sp>
      <p:sp>
        <p:nvSpPr>
          <p:cNvPr id="111" name="Text 2"/>
          <p:cNvSpPr txBox="1"/>
          <p:nvPr/>
        </p:nvSpPr>
        <p:spPr>
          <a:xfrm>
            <a:off x="6972724" y="3000314"/>
            <a:ext cx="2137620" cy="223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On-device data encryption.</a:t>
            </a:r>
          </a:p>
        </p:txBody>
      </p:sp>
      <p:sp>
        <p:nvSpPr>
          <p:cNvPr id="112" name="Text 3"/>
          <p:cNvSpPr txBox="1"/>
          <p:nvPr/>
        </p:nvSpPr>
        <p:spPr>
          <a:xfrm>
            <a:off x="6972724" y="3321068"/>
            <a:ext cx="2081623" cy="223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Your data remains private.</a:t>
            </a:r>
          </a:p>
        </p:txBody>
      </p:sp>
      <p:pic>
        <p:nvPicPr>
          <p:cNvPr id="113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55958" y="1800269"/>
            <a:ext cx="762001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Text 4"/>
          <p:cNvSpPr txBox="1"/>
          <p:nvPr/>
        </p:nvSpPr>
        <p:spPr>
          <a:xfrm>
            <a:off x="10551704" y="2659253"/>
            <a:ext cx="1549612" cy="225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700"/>
              </a:lnSpc>
              <a:defRPr b="1">
                <a:solidFill>
                  <a:srgbClr val="4A4A45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Monetize Data</a:t>
            </a:r>
          </a:p>
        </p:txBody>
      </p:sp>
      <p:sp>
        <p:nvSpPr>
          <p:cNvPr id="115" name="Text 5"/>
          <p:cNvSpPr txBox="1"/>
          <p:nvPr/>
        </p:nvSpPr>
        <p:spPr>
          <a:xfrm>
            <a:off x="10566540" y="2982415"/>
            <a:ext cx="1758579" cy="223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Earn income securely.</a:t>
            </a:r>
          </a:p>
        </p:txBody>
      </p:sp>
      <p:sp>
        <p:nvSpPr>
          <p:cNvPr id="116" name="Text 6"/>
          <p:cNvSpPr txBox="1"/>
          <p:nvPr/>
        </p:nvSpPr>
        <p:spPr>
          <a:xfrm>
            <a:off x="10586291" y="3227465"/>
            <a:ext cx="1880730" cy="223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Sell your personal data.</a:t>
            </a:r>
          </a:p>
        </p:txBody>
      </p:sp>
      <p:pic>
        <p:nvPicPr>
          <p:cNvPr id="117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934200" y="4273808"/>
            <a:ext cx="762000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Text 7"/>
          <p:cNvSpPr txBox="1"/>
          <p:nvPr/>
        </p:nvSpPr>
        <p:spPr>
          <a:xfrm>
            <a:off x="6972725" y="5126566"/>
            <a:ext cx="2197907" cy="225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700"/>
              </a:lnSpc>
              <a:defRPr b="1">
                <a:solidFill>
                  <a:srgbClr val="4A4A45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Blockchain Security</a:t>
            </a:r>
          </a:p>
        </p:txBody>
      </p:sp>
      <p:sp>
        <p:nvSpPr>
          <p:cNvPr id="119" name="Text 8"/>
          <p:cNvSpPr txBox="1"/>
          <p:nvPr/>
        </p:nvSpPr>
        <p:spPr>
          <a:xfrm>
            <a:off x="6972724" y="5452784"/>
            <a:ext cx="2302137" cy="223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Stellar network transparency.</a:t>
            </a:r>
          </a:p>
        </p:txBody>
      </p:sp>
      <p:sp>
        <p:nvSpPr>
          <p:cNvPr id="120" name="Text 9"/>
          <p:cNvSpPr txBox="1"/>
          <p:nvPr/>
        </p:nvSpPr>
        <p:spPr>
          <a:xfrm>
            <a:off x="6972724" y="5773539"/>
            <a:ext cx="1962858" cy="223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Transactions are secure.</a:t>
            </a:r>
          </a:p>
        </p:txBody>
      </p:sp>
      <p:pic>
        <p:nvPicPr>
          <p:cNvPr id="121" name="Image 4" descr="Imag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700242" y="4273808"/>
            <a:ext cx="762001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Text 10"/>
          <p:cNvSpPr txBox="1"/>
          <p:nvPr/>
        </p:nvSpPr>
        <p:spPr>
          <a:xfrm>
            <a:off x="10656956" y="5126566"/>
            <a:ext cx="2375273" cy="225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700"/>
              </a:lnSpc>
              <a:defRPr b="1">
                <a:solidFill>
                  <a:srgbClr val="4A4A45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Decentralized Control</a:t>
            </a:r>
          </a:p>
        </p:txBody>
      </p:sp>
      <p:sp>
        <p:nvSpPr>
          <p:cNvPr id="123" name="Text 11"/>
          <p:cNvSpPr txBox="1"/>
          <p:nvPr/>
        </p:nvSpPr>
        <p:spPr>
          <a:xfrm>
            <a:off x="10700241" y="5452784"/>
            <a:ext cx="1590676" cy="223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No central authority.</a:t>
            </a:r>
          </a:p>
        </p:txBody>
      </p:sp>
      <p:sp>
        <p:nvSpPr>
          <p:cNvPr id="124" name="Text 12"/>
          <p:cNvSpPr txBox="1"/>
          <p:nvPr/>
        </p:nvSpPr>
        <p:spPr>
          <a:xfrm>
            <a:off x="10700241" y="5773539"/>
            <a:ext cx="1528429" cy="223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You own your data.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Text 0"/>
          <p:cNvSpPr txBox="1"/>
          <p:nvPr/>
        </p:nvSpPr>
        <p:spPr>
          <a:xfrm>
            <a:off x="686037" y="541139"/>
            <a:ext cx="7594800" cy="59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800"/>
              </a:lnSpc>
              <a:defRPr b="1" sz="38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How It Works: Seamless Process</a:t>
            </a:r>
          </a:p>
        </p:txBody>
      </p:sp>
      <p:pic>
        <p:nvPicPr>
          <p:cNvPr id="128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6038" y="1447681"/>
            <a:ext cx="980122" cy="1560195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Text 1"/>
          <p:cNvSpPr txBox="1"/>
          <p:nvPr/>
        </p:nvSpPr>
        <p:spPr>
          <a:xfrm>
            <a:off x="1862138" y="1643658"/>
            <a:ext cx="2037123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4A4A45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Upload &amp; Encrypt</a:t>
            </a:r>
          </a:p>
        </p:txBody>
      </p:sp>
      <p:sp>
        <p:nvSpPr>
          <p:cNvPr id="130" name="Text 2"/>
          <p:cNvSpPr txBox="1"/>
          <p:nvPr/>
        </p:nvSpPr>
        <p:spPr>
          <a:xfrm>
            <a:off x="1862138" y="2067400"/>
            <a:ext cx="1925793" cy="287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Data encrypted locally.</a:t>
            </a:r>
          </a:p>
        </p:txBody>
      </p:sp>
      <p:sp>
        <p:nvSpPr>
          <p:cNvPr id="131" name="Text 3"/>
          <p:cNvSpPr txBox="1"/>
          <p:nvPr/>
        </p:nvSpPr>
        <p:spPr>
          <a:xfrm>
            <a:off x="1862138" y="2498407"/>
            <a:ext cx="1766640" cy="287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User device security.</a:t>
            </a:r>
          </a:p>
        </p:txBody>
      </p:sp>
      <p:pic>
        <p:nvPicPr>
          <p:cNvPr id="132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6038" y="3007876"/>
            <a:ext cx="980122" cy="1560196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ext 4"/>
          <p:cNvSpPr txBox="1"/>
          <p:nvPr/>
        </p:nvSpPr>
        <p:spPr>
          <a:xfrm>
            <a:off x="1862138" y="3203853"/>
            <a:ext cx="2113707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4A4A45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Create Data Token</a:t>
            </a:r>
          </a:p>
        </p:txBody>
      </p:sp>
      <p:sp>
        <p:nvSpPr>
          <p:cNvPr id="134" name="Text 5"/>
          <p:cNvSpPr txBox="1"/>
          <p:nvPr/>
        </p:nvSpPr>
        <p:spPr>
          <a:xfrm>
            <a:off x="1862138" y="3627596"/>
            <a:ext cx="2215450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Encrypted data tokenized.</a:t>
            </a:r>
          </a:p>
        </p:txBody>
      </p:sp>
      <p:sp>
        <p:nvSpPr>
          <p:cNvPr id="135" name="Text 6"/>
          <p:cNvSpPr txBox="1"/>
          <p:nvPr/>
        </p:nvSpPr>
        <p:spPr>
          <a:xfrm>
            <a:off x="1862138" y="4058601"/>
            <a:ext cx="1632602" cy="287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On Stellar network.</a:t>
            </a:r>
          </a:p>
        </p:txBody>
      </p:sp>
      <p:pic>
        <p:nvPicPr>
          <p:cNvPr id="136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86038" y="4568071"/>
            <a:ext cx="980122" cy="1560196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Text 7"/>
          <p:cNvSpPr txBox="1"/>
          <p:nvPr/>
        </p:nvSpPr>
        <p:spPr>
          <a:xfrm>
            <a:off x="1862138" y="4764047"/>
            <a:ext cx="2265462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4A4A45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List on Marketplace</a:t>
            </a:r>
          </a:p>
        </p:txBody>
      </p:sp>
      <p:sp>
        <p:nvSpPr>
          <p:cNvPr id="138" name="Text 8"/>
          <p:cNvSpPr txBox="1"/>
          <p:nvPr/>
        </p:nvSpPr>
        <p:spPr>
          <a:xfrm>
            <a:off x="1862138" y="5187791"/>
            <a:ext cx="1749246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Token listed for sale.</a:t>
            </a:r>
          </a:p>
        </p:txBody>
      </p:sp>
      <p:sp>
        <p:nvSpPr>
          <p:cNvPr id="139" name="Text 9"/>
          <p:cNvSpPr txBox="1"/>
          <p:nvPr/>
        </p:nvSpPr>
        <p:spPr>
          <a:xfrm>
            <a:off x="1862138" y="5618798"/>
            <a:ext cx="1812684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Accessible to buyers.</a:t>
            </a:r>
          </a:p>
        </p:txBody>
      </p:sp>
      <p:pic>
        <p:nvPicPr>
          <p:cNvPr id="140" name="Image 4" descr="Imag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86038" y="6128265"/>
            <a:ext cx="980122" cy="1560196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Text 10"/>
          <p:cNvSpPr txBox="1"/>
          <p:nvPr/>
        </p:nvSpPr>
        <p:spPr>
          <a:xfrm>
            <a:off x="1862138" y="6324243"/>
            <a:ext cx="2359838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4A4A45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Sell Securely &amp; Earn</a:t>
            </a:r>
          </a:p>
        </p:txBody>
      </p:sp>
      <p:sp>
        <p:nvSpPr>
          <p:cNvPr id="142" name="Text 11"/>
          <p:cNvSpPr txBox="1"/>
          <p:nvPr/>
        </p:nvSpPr>
        <p:spPr>
          <a:xfrm>
            <a:off x="1862138" y="6747985"/>
            <a:ext cx="2014067" cy="287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Buyers purchase token.</a:t>
            </a:r>
          </a:p>
        </p:txBody>
      </p:sp>
      <p:sp>
        <p:nvSpPr>
          <p:cNvPr id="143" name="Text 12"/>
          <p:cNvSpPr txBox="1"/>
          <p:nvPr/>
        </p:nvSpPr>
        <p:spPr>
          <a:xfrm>
            <a:off x="1862138" y="7178992"/>
            <a:ext cx="1918538" cy="287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Direct payment to you.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 0"/>
          <p:cNvSpPr txBox="1"/>
          <p:nvPr/>
        </p:nvSpPr>
        <p:spPr>
          <a:xfrm>
            <a:off x="793789" y="1716523"/>
            <a:ext cx="10632084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Technology Architecture: Built for Scale</a:t>
            </a:r>
          </a:p>
        </p:txBody>
      </p:sp>
      <p:sp>
        <p:nvSpPr>
          <p:cNvPr id="146" name="Text 1"/>
          <p:cNvSpPr txBox="1"/>
          <p:nvPr/>
        </p:nvSpPr>
        <p:spPr>
          <a:xfrm>
            <a:off x="793789" y="2992278"/>
            <a:ext cx="2046401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Frontend Stack</a:t>
            </a:r>
          </a:p>
        </p:txBody>
      </p:sp>
      <p:sp>
        <p:nvSpPr>
          <p:cNvPr id="147" name="Text 2"/>
          <p:cNvSpPr txBox="1"/>
          <p:nvPr/>
        </p:nvSpPr>
        <p:spPr>
          <a:xfrm>
            <a:off x="793789" y="3573422"/>
            <a:ext cx="2335704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Next.js 15 for speed.</a:t>
            </a:r>
          </a:p>
        </p:txBody>
      </p:sp>
      <p:sp>
        <p:nvSpPr>
          <p:cNvPr id="148" name="Text 3"/>
          <p:cNvSpPr txBox="1"/>
          <p:nvPr/>
        </p:nvSpPr>
        <p:spPr>
          <a:xfrm>
            <a:off x="793789" y="4015621"/>
            <a:ext cx="2631512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TypeScript for reliability.</a:t>
            </a:r>
          </a:p>
        </p:txBody>
      </p:sp>
      <p:sp>
        <p:nvSpPr>
          <p:cNvPr id="149" name="Text 4"/>
          <p:cNvSpPr txBox="1"/>
          <p:nvPr/>
        </p:nvSpPr>
        <p:spPr>
          <a:xfrm>
            <a:off x="793789" y="4457818"/>
            <a:ext cx="2275298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Tailwind CSS for UI.</a:t>
            </a:r>
          </a:p>
        </p:txBody>
      </p:sp>
      <p:sp>
        <p:nvSpPr>
          <p:cNvPr id="150" name="Text 5"/>
          <p:cNvSpPr txBox="1"/>
          <p:nvPr/>
        </p:nvSpPr>
        <p:spPr>
          <a:xfrm>
            <a:off x="793789" y="5047536"/>
            <a:ext cx="1968365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Authentication</a:t>
            </a:r>
          </a:p>
        </p:txBody>
      </p:sp>
      <p:sp>
        <p:nvSpPr>
          <p:cNvPr id="151" name="Text 6"/>
          <p:cNvSpPr txBox="1"/>
          <p:nvPr/>
        </p:nvSpPr>
        <p:spPr>
          <a:xfrm>
            <a:off x="793789" y="5628680"/>
            <a:ext cx="2999639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Freighter Wallet integration.</a:t>
            </a:r>
          </a:p>
        </p:txBody>
      </p:sp>
      <p:sp>
        <p:nvSpPr>
          <p:cNvPr id="152" name="Text 7"/>
          <p:cNvSpPr txBox="1"/>
          <p:nvPr/>
        </p:nvSpPr>
        <p:spPr>
          <a:xfrm>
            <a:off x="793789" y="6070877"/>
            <a:ext cx="3503651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WebAuthn Passkeys for security.</a:t>
            </a:r>
          </a:p>
        </p:txBody>
      </p:sp>
      <p:sp>
        <p:nvSpPr>
          <p:cNvPr id="153" name="Text 8"/>
          <p:cNvSpPr txBox="1"/>
          <p:nvPr/>
        </p:nvSpPr>
        <p:spPr>
          <a:xfrm>
            <a:off x="7599520" y="2992278"/>
            <a:ext cx="3878598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Blockchain &amp; Smart Contract</a:t>
            </a:r>
          </a:p>
        </p:txBody>
      </p:sp>
      <p:sp>
        <p:nvSpPr>
          <p:cNvPr id="154" name="Text 9"/>
          <p:cNvSpPr txBox="1"/>
          <p:nvPr/>
        </p:nvSpPr>
        <p:spPr>
          <a:xfrm>
            <a:off x="7599520" y="3573422"/>
            <a:ext cx="2900122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Stellar Soroban backbone.</a:t>
            </a:r>
          </a:p>
        </p:txBody>
      </p:sp>
      <p:sp>
        <p:nvSpPr>
          <p:cNvPr id="155" name="Text 10"/>
          <p:cNvSpPr txBox="1"/>
          <p:nvPr/>
        </p:nvSpPr>
        <p:spPr>
          <a:xfrm>
            <a:off x="7599520" y="4015621"/>
            <a:ext cx="2443443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Rust for performance.</a:t>
            </a:r>
          </a:p>
        </p:txBody>
      </p:sp>
      <p:sp>
        <p:nvSpPr>
          <p:cNvPr id="156" name="Text 11"/>
          <p:cNvSpPr txBox="1"/>
          <p:nvPr/>
        </p:nvSpPr>
        <p:spPr>
          <a:xfrm>
            <a:off x="7599520" y="4605337"/>
            <a:ext cx="2947356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Decentralized Storage</a:t>
            </a:r>
          </a:p>
        </p:txBody>
      </p:sp>
      <p:sp>
        <p:nvSpPr>
          <p:cNvPr id="157" name="Text 12"/>
          <p:cNvSpPr txBox="1"/>
          <p:nvPr/>
        </p:nvSpPr>
        <p:spPr>
          <a:xfrm>
            <a:off x="7599520" y="5186481"/>
            <a:ext cx="2707414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IPFS for distributed files.</a:t>
            </a:r>
          </a:p>
        </p:txBody>
      </p:sp>
      <p:sp>
        <p:nvSpPr>
          <p:cNvPr id="158" name="Text 13"/>
          <p:cNvSpPr txBox="1"/>
          <p:nvPr/>
        </p:nvSpPr>
        <p:spPr>
          <a:xfrm>
            <a:off x="7599520" y="5628680"/>
            <a:ext cx="2852050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Pinata for reliable pinning.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 0"/>
          <p:cNvSpPr txBox="1"/>
          <p:nvPr/>
        </p:nvSpPr>
        <p:spPr>
          <a:xfrm>
            <a:off x="793790" y="2298144"/>
            <a:ext cx="7030170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Project Status &amp; Roadmap</a:t>
            </a:r>
          </a:p>
        </p:txBody>
      </p:sp>
      <p:sp>
        <p:nvSpPr>
          <p:cNvPr id="161" name="Text 1"/>
          <p:cNvSpPr txBox="1"/>
          <p:nvPr/>
        </p:nvSpPr>
        <p:spPr>
          <a:xfrm>
            <a:off x="793789" y="3573898"/>
            <a:ext cx="4866073" cy="3656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b="1" sz="22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pPr>
            <a:r>
              <a:t>Current Status: Ready for Launch </a:t>
            </a:r>
            <a:r>
              <a:rPr>
                <a:solidFill>
                  <a:srgbClr val="000000"/>
                </a:solidFill>
              </a:rPr>
              <a:t>✅</a:t>
            </a:r>
          </a:p>
        </p:txBody>
      </p:sp>
      <p:sp>
        <p:nvSpPr>
          <p:cNvPr id="162" name="Text 2"/>
          <p:cNvSpPr txBox="1"/>
          <p:nvPr/>
        </p:nvSpPr>
        <p:spPr>
          <a:xfrm>
            <a:off x="793789" y="4162662"/>
            <a:ext cx="3055511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Core marketplace complete.</a:t>
            </a:r>
          </a:p>
        </p:txBody>
      </p:sp>
      <p:sp>
        <p:nvSpPr>
          <p:cNvPr id="163" name="Text 3"/>
          <p:cNvSpPr txBox="1"/>
          <p:nvPr/>
        </p:nvSpPr>
        <p:spPr>
          <a:xfrm>
            <a:off x="793789" y="4604861"/>
            <a:ext cx="2699719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Wallet integration active.</a:t>
            </a:r>
          </a:p>
        </p:txBody>
      </p:sp>
      <p:sp>
        <p:nvSpPr>
          <p:cNvPr id="164" name="Text 4"/>
          <p:cNvSpPr txBox="1"/>
          <p:nvPr/>
        </p:nvSpPr>
        <p:spPr>
          <a:xfrm>
            <a:off x="793789" y="5047058"/>
            <a:ext cx="3056038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Data encryption operational.</a:t>
            </a:r>
          </a:p>
        </p:txBody>
      </p:sp>
      <p:sp>
        <p:nvSpPr>
          <p:cNvPr id="165" name="Text 5"/>
          <p:cNvSpPr txBox="1"/>
          <p:nvPr/>
        </p:nvSpPr>
        <p:spPr>
          <a:xfrm>
            <a:off x="793789" y="5489257"/>
            <a:ext cx="3152076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Secure transactions enabled.</a:t>
            </a:r>
          </a:p>
        </p:txBody>
      </p:sp>
      <p:sp>
        <p:nvSpPr>
          <p:cNvPr id="166" name="Text 6"/>
          <p:cNvSpPr txBox="1"/>
          <p:nvPr/>
        </p:nvSpPr>
        <p:spPr>
          <a:xfrm>
            <a:off x="7599520" y="3573898"/>
            <a:ext cx="5238515" cy="3656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b="1" sz="22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pPr>
            <a:r>
              <a:t>Future Plans (Roadmap): Scaling Up </a:t>
            </a:r>
            <a:r>
              <a:rPr>
                <a:solidFill>
                  <a:srgbClr val="000000"/>
                </a:solidFill>
              </a:rPr>
              <a:t>🔮</a:t>
            </a:r>
          </a:p>
        </p:txBody>
      </p:sp>
      <p:sp>
        <p:nvSpPr>
          <p:cNvPr id="167" name="Text 7"/>
          <p:cNvSpPr txBox="1"/>
          <p:nvPr/>
        </p:nvSpPr>
        <p:spPr>
          <a:xfrm>
            <a:off x="7599520" y="4162662"/>
            <a:ext cx="3907725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Extension development for browsers.</a:t>
            </a:r>
          </a:p>
        </p:txBody>
      </p:sp>
      <p:sp>
        <p:nvSpPr>
          <p:cNvPr id="168" name="Text 8"/>
          <p:cNvSpPr txBox="1"/>
          <p:nvPr/>
        </p:nvSpPr>
        <p:spPr>
          <a:xfrm>
            <a:off x="7599520" y="4604861"/>
            <a:ext cx="3356168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Advanced analytics dashboard.</a:t>
            </a:r>
          </a:p>
        </p:txBody>
      </p:sp>
      <p:sp>
        <p:nvSpPr>
          <p:cNvPr id="169" name="Text 9"/>
          <p:cNvSpPr txBox="1"/>
          <p:nvPr/>
        </p:nvSpPr>
        <p:spPr>
          <a:xfrm>
            <a:off x="7599520" y="5047058"/>
            <a:ext cx="3283850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Multi-chain support expansion.</a:t>
            </a:r>
          </a:p>
        </p:txBody>
      </p:sp>
      <p:sp>
        <p:nvSpPr>
          <p:cNvPr id="170" name="Text 10"/>
          <p:cNvSpPr txBox="1"/>
          <p:nvPr/>
        </p:nvSpPr>
        <p:spPr>
          <a:xfrm>
            <a:off x="7599520" y="5489257"/>
            <a:ext cx="2695607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Community governance.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 0"/>
          <p:cNvSpPr txBox="1"/>
          <p:nvPr/>
        </p:nvSpPr>
        <p:spPr>
          <a:xfrm>
            <a:off x="793789" y="2671763"/>
            <a:ext cx="6036718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Your Data, Your Future</a:t>
            </a:r>
          </a:p>
        </p:txBody>
      </p:sp>
      <p:sp>
        <p:nvSpPr>
          <p:cNvPr id="173" name="Text 1"/>
          <p:cNvSpPr txBox="1"/>
          <p:nvPr/>
        </p:nvSpPr>
        <p:spPr>
          <a:xfrm>
            <a:off x="1133950" y="4174330"/>
            <a:ext cx="9635581" cy="411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300"/>
              </a:lnSpc>
              <a:defRPr b="1" sz="260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"I like this innovation because I don't like 'Sugar' and 'Alien.'"</a:t>
            </a:r>
          </a:p>
        </p:txBody>
      </p:sp>
      <p:sp>
        <p:nvSpPr>
          <p:cNvPr id="174" name="Shape 2"/>
          <p:cNvSpPr/>
          <p:nvPr/>
        </p:nvSpPr>
        <p:spPr>
          <a:xfrm>
            <a:off x="793790" y="3834169"/>
            <a:ext cx="30481" cy="1105615"/>
          </a:xfrm>
          <a:prstGeom prst="rect">
            <a:avLst/>
          </a:prstGeom>
          <a:solidFill>
            <a:srgbClr val="28282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